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4" r:id="rId3"/>
    <p:sldId id="283" r:id="rId4"/>
    <p:sldId id="265" r:id="rId5"/>
    <p:sldId id="257" r:id="rId6"/>
    <p:sldId id="281" r:id="rId7"/>
    <p:sldId id="282" r:id="rId8"/>
    <p:sldId id="276" r:id="rId9"/>
    <p:sldId id="273" r:id="rId10"/>
    <p:sldId id="275" r:id="rId11"/>
    <p:sldId id="258" r:id="rId12"/>
    <p:sldId id="278" r:id="rId13"/>
    <p:sldId id="279" r:id="rId14"/>
    <p:sldId id="280" r:id="rId15"/>
    <p:sldId id="260" r:id="rId16"/>
    <p:sldId id="261" r:id="rId17"/>
    <p:sldId id="266" r:id="rId18"/>
    <p:sldId id="284" r:id="rId19"/>
    <p:sldId id="285" r:id="rId20"/>
    <p:sldId id="263" r:id="rId21"/>
    <p:sldId id="270" r:id="rId22"/>
    <p:sldId id="277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82" d="100"/>
          <a:sy n="82" d="100"/>
        </p:scale>
        <p:origin x="31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p14:dur="10">
        <p15:prstTrans prst="peelOff"/>
      </p:transition>
    </mc:Choice>
    <mc:Fallback xmlns="">
      <p:transition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p14:dur="10">
        <p15:prstTrans prst="peelOff"/>
      </p:transition>
    </mc:Choice>
    <mc:Fallback xmlns="">
      <p:transition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p14:dur="10">
        <p15:prstTrans prst="peelOff"/>
      </p:transition>
    </mc:Choice>
    <mc:Fallback xmlns="">
      <p:transition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p14:dur="10">
        <p15:prstTrans prst="peelOff"/>
      </p:transition>
    </mc:Choice>
    <mc:Fallback xmlns="">
      <p:transition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p14:dur="10">
        <p15:prstTrans prst="peelOff"/>
      </p:transition>
    </mc:Choice>
    <mc:Fallback xmlns="">
      <p:transition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p14:dur="10">
        <p15:prstTrans prst="peelOff"/>
      </p:transition>
    </mc:Choice>
    <mc:Fallback xmlns="">
      <p:transition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10/13/2023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p14:dur="10">
        <p15:prstTrans prst="peelOff"/>
      </p:transition>
    </mc:Choice>
    <mc:Fallback xmlns="">
      <p:transition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p14:dur="10">
        <p15:prstTrans prst="peelOff"/>
      </p:transition>
    </mc:Choice>
    <mc:Fallback xmlns="">
      <p:transition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p14:dur="10">
        <p15:prstTrans prst="peelOff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p14:dur="10">
        <p15:prstTrans prst="peelOff"/>
      </p:transition>
    </mc:Choice>
    <mc:Fallback xmlns="">
      <p:transition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10/13/2023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p14:dur="10">
        <p15:prstTrans prst="peelOff"/>
      </p:transition>
    </mc:Choice>
    <mc:Fallback xmlns="">
      <p:transition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p14:dur="10">
        <p15:prstTrans prst="peelOff"/>
      </p:transition>
    </mc:Choice>
    <mc:Fallback xmlns="">
      <p:transition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p14:dur="10">
        <p15:prstTrans prst="peelOff"/>
      </p:transition>
    </mc:Choice>
    <mc:Fallback xmlns="">
      <p:transition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p14:dur="10">
        <p15:prstTrans prst="peelOff"/>
      </p:transition>
    </mc:Choice>
    <mc:Fallback xmlns="">
      <p:transition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p14:dur="10">
        <p15:prstTrans prst="peelOff"/>
      </p:transition>
    </mc:Choice>
    <mc:Fallback xmlns="">
      <p:transition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p14:dur="10">
        <p15:prstTrans prst="peelOff"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p14:dur="10">
        <p15:prstTrans prst="peelOff"/>
      </p:transition>
    </mc:Choice>
    <mc:Fallback xmlns="">
      <p:transition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doi.org/10.1287/opre.2019.1899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esifo.org/DocDL/cesifo1_wp8514.pdf" TargetMode="External"/><Relationship Id="rId2" Type="http://schemas.openxmlformats.org/officeDocument/2006/relationships/hyperlink" Target="https://www.iser.osaka-u.ac.jp/library/dp/2020/DP1100.pdf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rk.ac.uk/economics/exec/universityofbari/" TargetMode="External"/><Relationship Id="rId2" Type="http://schemas.openxmlformats.org/officeDocument/2006/relationships/hyperlink" Target="https://pubsonline.informs.org/doi/abs/10.1287/opre.2019.1899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220015"/>
          </a:xfrm>
        </p:spPr>
        <p:txBody>
          <a:bodyPr/>
          <a:lstStyle/>
          <a:p>
            <a:pPr algn="l"/>
            <a:r>
              <a:rPr lang="en-GB" sz="3200" dirty="0"/>
              <a:t>Experimental Economics </a:t>
            </a:r>
            <a:br>
              <a:rPr lang="en-GB" sz="3200" dirty="0"/>
            </a:br>
            <a:r>
              <a:rPr lang="en-GB" sz="3200" dirty="0"/>
              <a:t>Lecture 3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07067" y="4395730"/>
            <a:ext cx="714994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Third presentation to the Doctoral Students, University of Bari</a:t>
            </a:r>
          </a:p>
          <a:p>
            <a:pPr algn="ctr"/>
            <a:r>
              <a:rPr lang="en-GB" dirty="0"/>
              <a:t>John Hey</a:t>
            </a:r>
          </a:p>
          <a:p>
            <a:pPr algn="ctr"/>
            <a:r>
              <a:rPr lang="en-GB"/>
              <a:t> October </a:t>
            </a:r>
            <a:r>
              <a:rPr lang="en-GB" dirty="0"/>
              <a:t>2023</a:t>
            </a:r>
          </a:p>
        </p:txBody>
      </p:sp>
    </p:spTree>
    <p:extLst>
      <p:ext uri="{BB962C8B-B14F-4D97-AF65-F5344CB8AC3E}">
        <p14:creationId xmlns:p14="http://schemas.microsoft.com/office/powerpoint/2010/main" val="141171184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p14:dur="10">
        <p15:prstTrans prst="peelOff"/>
      </p:transition>
    </mc:Choice>
    <mc:Fallback xmlns="">
      <p:transition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Payments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If you are giving them a set of problems, and there is a payoff on each…</a:t>
            </a:r>
          </a:p>
          <a:p>
            <a:r>
              <a:rPr lang="en-GB" dirty="0"/>
              <a:t>…are you going to pay them on all problems?</a:t>
            </a:r>
          </a:p>
          <a:p>
            <a:r>
              <a:rPr lang="en-GB" dirty="0"/>
              <a:t>… or on a randomly chosen one?</a:t>
            </a:r>
          </a:p>
          <a:p>
            <a:r>
              <a:rPr lang="en-GB" dirty="0"/>
              <a:t>Are you going to pay all subjects?</a:t>
            </a:r>
          </a:p>
          <a:p>
            <a:r>
              <a:rPr lang="en-GB" dirty="0"/>
              <a:t>… or a randomly chosen one/subset?</a:t>
            </a:r>
          </a:p>
          <a:p>
            <a:endParaRPr lang="en-GB" dirty="0"/>
          </a:p>
          <a:p>
            <a:r>
              <a:rPr lang="en-GB" dirty="0"/>
              <a:t>If, during the experiment, the payoffs are denominated in ECUs (Experimental Currency Units) you will need to decide the exchange rate between ECUs and money.</a:t>
            </a:r>
          </a:p>
          <a:p>
            <a:r>
              <a:rPr lang="en-GB" dirty="0"/>
              <a:t>Make sure that the exchange rate is such that you do not exhaust your budget.</a:t>
            </a:r>
          </a:p>
        </p:txBody>
      </p:sp>
    </p:spTree>
    <p:extLst>
      <p:ext uri="{BB962C8B-B14F-4D97-AF65-F5344CB8AC3E}">
        <p14:creationId xmlns:p14="http://schemas.microsoft.com/office/powerpoint/2010/main" val="26431789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p14:dur="10">
        <p15:prstTrans prst="peelOff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An example of good calibration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This is from an experiment by Buso and Hey on Search and Switch. You can find the paper on the site.</a:t>
            </a:r>
          </a:p>
          <a:p>
            <a:r>
              <a:rPr lang="en-GB" dirty="0"/>
              <a:t>Subjects were asked to imagine that they were buying something (for example, gas and electricity) from their ‘local’ supplier and were searching for something better. There is a search cost for each non-local supplier and a switch cost if the subject decided to switch to a non-local supplier.</a:t>
            </a:r>
          </a:p>
          <a:p>
            <a:r>
              <a:rPr lang="en-GB" dirty="0"/>
              <a:t>Key parameters: search cost </a:t>
            </a:r>
            <a:r>
              <a:rPr lang="en-GB" i="1" dirty="0"/>
              <a:t>c</a:t>
            </a:r>
            <a:r>
              <a:rPr lang="en-GB" dirty="0"/>
              <a:t>, switch cost </a:t>
            </a:r>
            <a:r>
              <a:rPr lang="en-GB" i="1" dirty="0"/>
              <a:t>s</a:t>
            </a:r>
            <a:r>
              <a:rPr lang="en-GB" dirty="0"/>
              <a:t>, </a:t>
            </a:r>
            <a:r>
              <a:rPr lang="en-GB" i="1" dirty="0"/>
              <a:t>the number and distribution of non-local offers.</a:t>
            </a:r>
          </a:p>
          <a:p>
            <a:r>
              <a:rPr lang="en-GB" dirty="0"/>
              <a:t>We decided to have two treatments (to test the robustness of our results) with different values for </a:t>
            </a:r>
            <a:r>
              <a:rPr lang="en-GB" i="1" dirty="0"/>
              <a:t>the number and distribution of non-local offers.</a:t>
            </a:r>
          </a:p>
          <a:p>
            <a:r>
              <a:rPr lang="en-GB" dirty="0"/>
              <a:t>We chose a set of </a:t>
            </a:r>
            <a:r>
              <a:rPr lang="en-GB" i="1" dirty="0"/>
              <a:t>c </a:t>
            </a:r>
            <a:r>
              <a:rPr lang="en-GB" dirty="0"/>
              <a:t>and </a:t>
            </a:r>
            <a:r>
              <a:rPr lang="en-GB" i="1" dirty="0"/>
              <a:t>s </a:t>
            </a:r>
            <a:r>
              <a:rPr lang="en-GB" dirty="0"/>
              <a:t>values to test the comparative static propositions from the theory.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215716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p14:dur="10">
        <p15:prstTrans prst="peelOff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Comparative Statics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An increase in the search cost c: </a:t>
            </a:r>
          </a:p>
          <a:p>
            <a:pPr>
              <a:buFont typeface="+mj-lt"/>
              <a:buAutoNum type="arabicPeriod"/>
            </a:pPr>
            <a:r>
              <a:rPr lang="en-GB" dirty="0"/>
              <a:t>increases the likelihood that the initial offer is accepted, (and hence) decreases the likelihood that a consumer starts search beyond her local firm, and decreases the likelihood of continuing search at any stage</a:t>
            </a:r>
          </a:p>
          <a:p>
            <a:pPr>
              <a:buFont typeface="+mj-lt"/>
              <a:buAutoNum type="arabicPeriod"/>
            </a:pPr>
            <a:r>
              <a:rPr lang="en-GB" dirty="0"/>
              <a:t>it also has a stronger impact on the choice of starting search than an increase in the switching cost s. </a:t>
            </a:r>
          </a:p>
          <a:p>
            <a:pPr>
              <a:buFont typeface="+mj-lt"/>
              <a:buAutoNum type="arabicPeriod"/>
            </a:pPr>
            <a:r>
              <a:rPr lang="en-GB" dirty="0"/>
              <a:t>does not affect the likelihood that a consumer switches to a non-local firm, once the consumer stops searching.</a:t>
            </a:r>
          </a:p>
        </p:txBody>
      </p:sp>
    </p:spTree>
    <p:extLst>
      <p:ext uri="{BB962C8B-B14F-4D97-AF65-F5344CB8AC3E}">
        <p14:creationId xmlns:p14="http://schemas.microsoft.com/office/powerpoint/2010/main" val="61932017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p14:dur="10">
        <p15:prstTrans prst="peelOff"/>
      </p:transition>
    </mc:Choice>
    <mc:Fallback xmlns="">
      <p:transition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Comparative Statics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An increase in the switching cost s: </a:t>
            </a:r>
          </a:p>
          <a:p>
            <a:pPr>
              <a:buAutoNum type="arabicPeriod" startAt="4"/>
            </a:pPr>
            <a:r>
              <a:rPr lang="en-GB" dirty="0"/>
              <a:t>increases the likelihood that the initial offer is accepted, (and hence) decreases the likelihood that a consumer starts search beyond her local firm </a:t>
            </a:r>
          </a:p>
          <a:p>
            <a:pPr>
              <a:buAutoNum type="arabicPeriod" startAt="4"/>
            </a:pPr>
            <a:r>
              <a:rPr lang="en-GB" dirty="0"/>
              <a:t>does not affect the number of non-local searches and the minimum offer necessary to stop search, given that the consumer started to search </a:t>
            </a:r>
          </a:p>
          <a:p>
            <a:pPr>
              <a:buAutoNum type="arabicPeriod" startAt="4"/>
            </a:pPr>
            <a:r>
              <a:rPr lang="en-GB" dirty="0"/>
              <a:t>reduces the likelihood that a consumer switches to a non-local firm, once the consumer stops searching.</a:t>
            </a:r>
          </a:p>
        </p:txBody>
      </p:sp>
    </p:spTree>
    <p:extLst>
      <p:ext uri="{BB962C8B-B14F-4D97-AF65-F5344CB8AC3E}">
        <p14:creationId xmlns:p14="http://schemas.microsoft.com/office/powerpoint/2010/main" val="223200913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p14:dur="10">
        <p15:prstTrans prst="peelOff"/>
      </p:transition>
    </mc:Choice>
    <mc:Fallback xmlns="">
      <p:transition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Regression results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26264" y="1244905"/>
            <a:ext cx="8703325" cy="5420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988883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p14:dur="10">
        <p15:prstTrans prst="peelOff"/>
      </p:transition>
    </mc:Choice>
    <mc:Fallback xmlns="">
      <p:transition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An example of bad calibration</a:t>
            </a:r>
            <a:br>
              <a:rPr lang="en-GB" dirty="0"/>
            </a:br>
            <a:br>
              <a:rPr lang="en-GB" sz="1400" dirty="0"/>
            </a:br>
            <a:r>
              <a:rPr lang="en-GB" sz="1600" dirty="0"/>
              <a:t>Taken from an experiment of mine with Konstantinos Georgalos and Martin Forster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This was investigating a theory </a:t>
            </a:r>
            <a:r>
              <a:rPr lang="en-GB" dirty="0">
                <a:hlinkClick r:id="rId2"/>
              </a:rPr>
              <a:t>paper </a:t>
            </a:r>
            <a:r>
              <a:rPr lang="en-GB" dirty="0"/>
              <a:t>by Epstein and Ji, “Optimal Learning Under Robustness and Time-Consistency” in </a:t>
            </a:r>
            <a:r>
              <a:rPr lang="en-GB" b="1" i="1" dirty="0"/>
              <a:t>Operations Research </a:t>
            </a:r>
            <a:r>
              <a:rPr lang="en-GB" b="1" dirty="0"/>
              <a:t>2020.</a:t>
            </a:r>
          </a:p>
          <a:p>
            <a:r>
              <a:rPr lang="en-GB" dirty="0"/>
              <a:t>It involves a decision problem in which the DM can bet on a colour from a two-colour – Red and Blue - each equally likely) risky urn or on a colour from a two-colour ambiguous urn, and can observe a costly noisy signal which gives information about the ambiguous urn.</a:t>
            </a:r>
          </a:p>
          <a:p>
            <a:pPr>
              <a:spcBef>
                <a:spcPts val="0"/>
              </a:spcBef>
            </a:pPr>
            <a:r>
              <a:rPr lang="en-GB" dirty="0"/>
              <a:t>The information is in the form of Brownian Motion with a positive (negative) drift if Red (Blue) is more  likely than Blue.</a:t>
            </a:r>
          </a:p>
          <a:p>
            <a:pPr>
              <a:spcBef>
                <a:spcPts val="0"/>
              </a:spcBef>
            </a:pPr>
            <a:r>
              <a:rPr lang="en-GB" dirty="0"/>
              <a:t>In this picture, the information starts out confusing but then it becomes clear.</a:t>
            </a:r>
          </a:p>
          <a:p>
            <a:pPr>
              <a:spcBef>
                <a:spcPts val="0"/>
              </a:spcBef>
            </a:pPr>
            <a:r>
              <a:rPr lang="en-GB" dirty="0"/>
              <a:t>There is a cost for observing the information.</a:t>
            </a:r>
          </a:p>
          <a:p>
            <a:pPr>
              <a:spcBef>
                <a:spcPts val="0"/>
              </a:spcBef>
            </a:pPr>
            <a:r>
              <a:rPr lang="en-GB" dirty="0"/>
              <a:t>The key question is “how long should the DM observe?”</a:t>
            </a:r>
          </a:p>
          <a:p>
            <a:endParaRPr lang="en-GB" dirty="0"/>
          </a:p>
        </p:txBody>
      </p:sp>
      <p:pic>
        <p:nvPicPr>
          <p:cNvPr id="4" name="Picture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09685" y="0"/>
            <a:ext cx="3282315" cy="28797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7272980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p14:dur="10">
        <p15:prstTrans prst="peelOff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ts val="0"/>
              </a:spcBef>
            </a:pPr>
            <a:r>
              <a:rPr lang="en-GB" dirty="0"/>
              <a:t>The theory (under the assumption of a </a:t>
            </a:r>
            <a:r>
              <a:rPr lang="en-GB" dirty="0" err="1"/>
              <a:t>Maximiner</a:t>
            </a:r>
            <a:r>
              <a:rPr lang="en-GB" dirty="0"/>
              <a:t>) says that the optimal strategy of the DM is to keep on observing until the motion crosses a threshold, which depends upon:</a:t>
            </a:r>
          </a:p>
          <a:p>
            <a:pPr>
              <a:spcBef>
                <a:spcPts val="0"/>
              </a:spcBef>
            </a:pPr>
            <a:endParaRPr lang="en-GB" sz="1400" dirty="0"/>
          </a:p>
          <a:p>
            <a:pPr>
              <a:spcBef>
                <a:spcPts val="0"/>
              </a:spcBef>
            </a:pPr>
            <a:r>
              <a:rPr lang="en-GB" sz="1400" dirty="0"/>
              <a:t>The drift of the motion</a:t>
            </a:r>
          </a:p>
          <a:p>
            <a:pPr>
              <a:spcBef>
                <a:spcPts val="0"/>
              </a:spcBef>
            </a:pPr>
            <a:r>
              <a:rPr lang="en-GB" sz="1400" dirty="0"/>
              <a:t>The standard deviation of the motion </a:t>
            </a:r>
          </a:p>
          <a:p>
            <a:pPr>
              <a:spcBef>
                <a:spcPts val="0"/>
              </a:spcBef>
            </a:pPr>
            <a:r>
              <a:rPr lang="en-GB" sz="1400" dirty="0"/>
              <a:t>The attitude towards ambiguity of the DM.</a:t>
            </a:r>
          </a:p>
          <a:p>
            <a:pPr>
              <a:spcBef>
                <a:spcPts val="0"/>
              </a:spcBef>
            </a:pPr>
            <a:r>
              <a:rPr lang="en-GB" sz="1400" dirty="0"/>
              <a:t>The cost of observing</a:t>
            </a:r>
          </a:p>
          <a:p>
            <a:pPr>
              <a:spcBef>
                <a:spcPts val="0"/>
              </a:spcBef>
            </a:pPr>
            <a:endParaRPr lang="en-GB" sz="1400" dirty="0"/>
          </a:p>
          <a:p>
            <a:pPr>
              <a:spcBef>
                <a:spcPts val="0"/>
              </a:spcBef>
            </a:pPr>
            <a:r>
              <a:rPr lang="en-GB" dirty="0"/>
              <a:t>This assumes that the DM starts observing. It is optimal </a:t>
            </a:r>
            <a:r>
              <a:rPr lang="en-GB" i="1" dirty="0"/>
              <a:t>not to </a:t>
            </a:r>
            <a:r>
              <a:rPr lang="en-GB" dirty="0"/>
              <a:t>if:</a:t>
            </a:r>
          </a:p>
          <a:p>
            <a:pPr>
              <a:spcBef>
                <a:spcPts val="0"/>
              </a:spcBef>
            </a:pPr>
            <a:endParaRPr lang="en-GB" sz="1400" dirty="0"/>
          </a:p>
          <a:p>
            <a:pPr>
              <a:spcBef>
                <a:spcPts val="0"/>
              </a:spcBef>
            </a:pPr>
            <a:r>
              <a:rPr lang="en-GB" sz="1400" dirty="0"/>
              <a:t>The cost is too high</a:t>
            </a:r>
          </a:p>
          <a:p>
            <a:pPr>
              <a:spcBef>
                <a:spcPts val="0"/>
              </a:spcBef>
            </a:pPr>
            <a:r>
              <a:rPr lang="en-GB" sz="1400" dirty="0"/>
              <a:t>The drift is too low</a:t>
            </a:r>
          </a:p>
          <a:p>
            <a:pPr>
              <a:spcBef>
                <a:spcPts val="0"/>
              </a:spcBef>
            </a:pPr>
            <a:r>
              <a:rPr lang="en-GB" sz="1400" dirty="0"/>
              <a:t>The standard deviation is too high</a:t>
            </a:r>
          </a:p>
          <a:p>
            <a:pPr>
              <a:spcBef>
                <a:spcPts val="0"/>
              </a:spcBef>
            </a:pPr>
            <a:r>
              <a:rPr lang="en-GB" sz="1400" dirty="0"/>
              <a:t>The DM is too averse to ambiguity.</a:t>
            </a:r>
          </a:p>
          <a:p>
            <a:pPr>
              <a:spcBef>
                <a:spcPts val="0"/>
              </a:spcBef>
            </a:pPr>
            <a:endParaRPr lang="en-GB" sz="1400" dirty="0"/>
          </a:p>
          <a:p>
            <a:pPr>
              <a:spcBef>
                <a:spcPts val="0"/>
              </a:spcBef>
            </a:pPr>
            <a:r>
              <a:rPr lang="en-GB" dirty="0"/>
              <a:t>Our intention was to test the theory and to estimate </a:t>
            </a:r>
            <a:r>
              <a:rPr lang="en-GB"/>
              <a:t>ambiguity aversion.</a:t>
            </a:r>
            <a:endParaRPr lang="en-GB" dirty="0"/>
          </a:p>
          <a:p>
            <a:pPr>
              <a:spcBef>
                <a:spcPts val="0"/>
              </a:spcBef>
            </a:pP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207892029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p14:dur="10">
        <p15:prstTrans prst="peelOff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we did wrong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parameters we chose were bad in the sense that subjects should stop observing very soon, or, worse, never start observing. In particular, the cost of observing was too high.</a:t>
            </a:r>
          </a:p>
          <a:p>
            <a:r>
              <a:rPr lang="en-GB" dirty="0"/>
              <a:t>We were hoping to estimate their ambiguity aversion, but failed.</a:t>
            </a:r>
          </a:p>
          <a:p>
            <a:r>
              <a:rPr lang="en-GB" dirty="0"/>
              <a:t>So we wasted a lot of time and money.</a:t>
            </a:r>
          </a:p>
        </p:txBody>
      </p:sp>
    </p:spTree>
    <p:extLst>
      <p:ext uri="{BB962C8B-B14F-4D97-AF65-F5344CB8AC3E}">
        <p14:creationId xmlns:p14="http://schemas.microsoft.com/office/powerpoint/2010/main" val="26158369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p14:dur="10">
        <p15:prstTrans prst="peelOff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task for 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I want you to smell* one of these two papers in teams and tell me what it was trying to do and whether it succeeded.</a:t>
            </a:r>
          </a:p>
          <a:p>
            <a:endParaRPr lang="en-GB" dirty="0"/>
          </a:p>
          <a:p>
            <a:r>
              <a:rPr lang="en-GB" dirty="0"/>
              <a:t>“</a:t>
            </a:r>
            <a:r>
              <a:rPr lang="en-GB" dirty="0" err="1"/>
              <a:t>Labor</a:t>
            </a:r>
            <a:r>
              <a:rPr lang="en-GB" dirty="0"/>
              <a:t> Supply Reaction to Wage Cuts and Tax Increases: A Real-Effort Experiment” Mori, </a:t>
            </a:r>
            <a:r>
              <a:rPr lang="en-GB" dirty="0" err="1"/>
              <a:t>Kurokawa</a:t>
            </a:r>
            <a:r>
              <a:rPr lang="en-GB" dirty="0"/>
              <a:t> and </a:t>
            </a:r>
            <a:r>
              <a:rPr lang="en-GB" dirty="0" err="1"/>
              <a:t>Ohtake</a:t>
            </a:r>
            <a:r>
              <a:rPr lang="en-GB" dirty="0"/>
              <a:t>, </a:t>
            </a:r>
            <a:r>
              <a:rPr lang="en-GB" dirty="0">
                <a:hlinkClick r:id="rId2"/>
              </a:rPr>
              <a:t>NEP Experimental Economics.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	This an individual experiment.</a:t>
            </a:r>
          </a:p>
          <a:p>
            <a:r>
              <a:rPr lang="en-GB" dirty="0"/>
              <a:t>“Selection into Leadership and Dishonest Behavior of Leaders: A Gender Experiment” </a:t>
            </a:r>
            <a:r>
              <a:rPr lang="en-GB" dirty="0" err="1"/>
              <a:t>Grosh</a:t>
            </a:r>
            <a:r>
              <a:rPr lang="en-GB" dirty="0"/>
              <a:t>, Muller, Rau and </a:t>
            </a:r>
            <a:r>
              <a:rPr lang="en-GB" dirty="0" err="1"/>
              <a:t>Zhurakhovska</a:t>
            </a:r>
            <a:r>
              <a:rPr lang="en-GB" dirty="0"/>
              <a:t>, </a:t>
            </a:r>
            <a:r>
              <a:rPr lang="en-GB" dirty="0">
                <a:hlinkClick r:id="rId3"/>
              </a:rPr>
              <a:t>NEP Experimental Economics.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	This is a group experiment.</a:t>
            </a:r>
          </a:p>
          <a:p>
            <a:r>
              <a:rPr lang="en-GB" sz="1400" dirty="0"/>
              <a:t>* ‘smelling means reading superficially; the abstract; the conclusions; perhaps some experimental detail. Smelling is an important thing to learn.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631766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p14:dur="10" advClick="0">
        <p15:prstTrans prst="peelOff"/>
      </p:transition>
    </mc:Choice>
    <mc:Fallback xmlns="">
      <p:transition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Address the following points</a:t>
            </a:r>
            <a:br>
              <a:rPr lang="en-GB" dirty="0"/>
            </a:br>
            <a:br>
              <a:rPr lang="en-GB" sz="1600" dirty="0"/>
            </a:br>
            <a:r>
              <a:rPr lang="en-GB" sz="1600" dirty="0"/>
              <a:t>Some of which you won’t be able to address until later in the course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What was the point of the experiment?</a:t>
            </a:r>
          </a:p>
          <a:p>
            <a:r>
              <a:rPr lang="en-GB" dirty="0"/>
              <a:t>Was the experimental implementation appropriate?</a:t>
            </a:r>
          </a:p>
          <a:p>
            <a:r>
              <a:rPr lang="en-GB" dirty="0"/>
              <a:t>Was the data analysis appropriate?</a:t>
            </a:r>
          </a:p>
          <a:p>
            <a:r>
              <a:rPr lang="en-GB" dirty="0"/>
              <a:t>Were there enough subjects?</a:t>
            </a:r>
          </a:p>
          <a:p>
            <a:r>
              <a:rPr lang="en-GB" dirty="0"/>
              <a:t>Were there enough tasks?</a:t>
            </a:r>
          </a:p>
          <a:p>
            <a:r>
              <a:rPr lang="en-GB" dirty="0"/>
              <a:t>Was the paper structured and written well?</a:t>
            </a:r>
          </a:p>
          <a:p>
            <a:endParaRPr lang="en-GB" dirty="0"/>
          </a:p>
          <a:p>
            <a:r>
              <a:rPr lang="en-GB" dirty="0"/>
              <a:t>I asked you to give your report in this lecture.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336126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p14:dur="10" advClick="0">
        <p15:prstTrans prst="peelOff"/>
      </p:transition>
    </mc:Choice>
    <mc:Fallback xmlns="">
      <p:transition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Calibration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Running a pilot experiment</a:t>
            </a:r>
          </a:p>
          <a:p>
            <a:r>
              <a:rPr lang="en-GB" dirty="0"/>
              <a:t>Checking the software</a:t>
            </a:r>
          </a:p>
          <a:p>
            <a:r>
              <a:rPr lang="en-GB" dirty="0"/>
              <a:t>Choosing treatments</a:t>
            </a:r>
          </a:p>
          <a:p>
            <a:r>
              <a:rPr lang="en-GB" dirty="0"/>
              <a:t>Choosing parameters</a:t>
            </a:r>
          </a:p>
          <a:p>
            <a:r>
              <a:rPr lang="en-GB" dirty="0"/>
              <a:t>Choosing problems</a:t>
            </a:r>
          </a:p>
          <a:p>
            <a:r>
              <a:rPr lang="en-GB" dirty="0"/>
              <a:t>Writing Instructions</a:t>
            </a:r>
          </a:p>
        </p:txBody>
      </p:sp>
    </p:spTree>
    <p:extLst>
      <p:ext uri="{BB962C8B-B14F-4D97-AF65-F5344CB8AC3E}">
        <p14:creationId xmlns:p14="http://schemas.microsoft.com/office/powerpoint/2010/main" val="261578198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p14:dur="10">
        <p15:prstTrans prst="peelOff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 Task for the next lecture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/>
              <a:t>I would like you to look at the </a:t>
            </a:r>
            <a:r>
              <a:rPr lang="en-GB" dirty="0">
                <a:hlinkClick r:id="rId2"/>
              </a:rPr>
              <a:t>paper</a:t>
            </a:r>
            <a:r>
              <a:rPr lang="en-GB" dirty="0"/>
              <a:t> by Epstein and Ji, a copy of which you can find on the course </a:t>
            </a:r>
            <a:r>
              <a:rPr lang="en-GB" dirty="0">
                <a:hlinkClick r:id="rId3"/>
              </a:rPr>
              <a:t>website</a:t>
            </a:r>
            <a:r>
              <a:rPr lang="en-GB" dirty="0"/>
              <a:t>.</a:t>
            </a:r>
          </a:p>
          <a:p>
            <a:r>
              <a:rPr lang="en-GB" dirty="0"/>
              <a:t>This is a difficult paper to read and it is full of dense mathematics.</a:t>
            </a:r>
          </a:p>
          <a:p>
            <a:r>
              <a:rPr lang="en-GB" dirty="0"/>
              <a:t>It is about decision-making under ambiguity.</a:t>
            </a:r>
          </a:p>
          <a:p>
            <a:r>
              <a:rPr lang="en-GB" dirty="0"/>
              <a:t>It contains comparative static propositions [and also a precise optimal strategy for a DM with a particular preference functional (the maxmin model of ambiguity-averse preferences)].</a:t>
            </a:r>
          </a:p>
          <a:p>
            <a:r>
              <a:rPr lang="en-GB" dirty="0"/>
              <a:t>Much of the paper is dense mathematics, but there are clear results:</a:t>
            </a:r>
          </a:p>
          <a:p>
            <a:r>
              <a:rPr lang="en-GB" dirty="0"/>
              <a:t>[The solution for a maxmin DM is specified on the right-hand side of page 7 (equations 21 to 24)].</a:t>
            </a:r>
          </a:p>
          <a:p>
            <a:r>
              <a:rPr lang="en-GB" dirty="0"/>
              <a:t>The comparative static propositions are</a:t>
            </a:r>
          </a:p>
          <a:p>
            <a:r>
              <a:rPr lang="en-GB" spc="55" dirty="0">
                <a:cs typeface="Calibri"/>
              </a:rPr>
              <a:t>“Sampling time increases when (1) Cost </a:t>
            </a:r>
            <a:r>
              <a:rPr lang="en-GB" i="1" spc="55" dirty="0">
                <a:cs typeface="Calibri"/>
              </a:rPr>
              <a:t>c </a:t>
            </a:r>
            <a:r>
              <a:rPr lang="en-GB" spc="55" dirty="0">
                <a:cs typeface="Calibri"/>
              </a:rPr>
              <a:t>falls; (2) </a:t>
            </a:r>
            <a:r>
              <a:rPr lang="el-GR" i="1" spc="55" dirty="0">
                <a:cs typeface="Calibri"/>
              </a:rPr>
              <a:t>σ</a:t>
            </a:r>
            <a:r>
              <a:rPr lang="en-GB" spc="55" dirty="0">
                <a:cs typeface="Calibri"/>
              </a:rPr>
              <a:t> and </a:t>
            </a:r>
            <a:r>
              <a:rPr lang="el-GR" i="1" spc="55" dirty="0">
                <a:cs typeface="Calibri" panose="020F0502020204030204" pitchFamily="34" charset="0"/>
              </a:rPr>
              <a:t>α</a:t>
            </a:r>
            <a:r>
              <a:rPr lang="en-GB" spc="55" dirty="0">
                <a:cs typeface="Calibri" panose="020F0502020204030204" pitchFamily="34" charset="0"/>
              </a:rPr>
              <a:t> increase in such a way that </a:t>
            </a:r>
            <a:r>
              <a:rPr lang="el-GR" i="1" spc="55" dirty="0">
                <a:cs typeface="Calibri" panose="020F0502020204030204" pitchFamily="34" charset="0"/>
              </a:rPr>
              <a:t>α</a:t>
            </a:r>
            <a:r>
              <a:rPr lang="en-GB" i="1" spc="55" dirty="0">
                <a:cs typeface="Calibri" panose="020F0502020204030204" pitchFamily="34" charset="0"/>
              </a:rPr>
              <a:t>/</a:t>
            </a:r>
            <a:r>
              <a:rPr lang="el-GR" i="1" spc="55" dirty="0">
                <a:cs typeface="Calibri" panose="020F0502020204030204" pitchFamily="34" charset="0"/>
              </a:rPr>
              <a:t>σ</a:t>
            </a:r>
            <a:r>
              <a:rPr lang="en-GB" i="1" spc="55" baseline="30000" dirty="0">
                <a:cs typeface="Calibri" panose="020F0502020204030204" pitchFamily="34" charset="0"/>
              </a:rPr>
              <a:t>2</a:t>
            </a:r>
            <a:r>
              <a:rPr lang="en-GB" spc="55" dirty="0">
                <a:cs typeface="Calibri" panose="020F0502020204030204" pitchFamily="34" charset="0"/>
              </a:rPr>
              <a:t> is constant”</a:t>
            </a:r>
          </a:p>
          <a:p>
            <a:r>
              <a:rPr lang="en-GB" spc="55" dirty="0">
                <a:cs typeface="Calibri" panose="020F0502020204030204" pitchFamily="34" charset="0"/>
              </a:rPr>
              <a:t>(</a:t>
            </a:r>
            <a:r>
              <a:rPr lang="el-GR" i="1" spc="55" dirty="0">
                <a:cs typeface="Calibri" panose="020F0502020204030204" pitchFamily="34" charset="0"/>
              </a:rPr>
              <a:t>α</a:t>
            </a:r>
            <a:r>
              <a:rPr lang="en-GB" i="1" spc="55" dirty="0">
                <a:cs typeface="Calibri" panose="020F0502020204030204" pitchFamily="34" charset="0"/>
              </a:rPr>
              <a:t> </a:t>
            </a:r>
            <a:r>
              <a:rPr lang="en-GB" spc="55" dirty="0">
                <a:cs typeface="Calibri" panose="020F0502020204030204" pitchFamily="34" charset="0"/>
              </a:rPr>
              <a:t>is the drift in the Brownian Motion and </a:t>
            </a:r>
            <a:r>
              <a:rPr lang="el-GR" i="1" spc="55" dirty="0">
                <a:cs typeface="Calibri"/>
              </a:rPr>
              <a:t>σ</a:t>
            </a:r>
            <a:r>
              <a:rPr lang="en-GB" spc="55" dirty="0">
                <a:cs typeface="Calibri"/>
              </a:rPr>
              <a:t> is its dispersion; </a:t>
            </a:r>
            <a:r>
              <a:rPr lang="en-GB" i="1" spc="55" dirty="0">
                <a:cs typeface="Calibri"/>
              </a:rPr>
              <a:t>c </a:t>
            </a:r>
            <a:r>
              <a:rPr lang="en-GB" spc="55" dirty="0">
                <a:cs typeface="Calibri"/>
              </a:rPr>
              <a:t>is the cost of sampling)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762032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p14:dur="10">
        <p15:prstTrans prst="peelOff"/>
      </p:transition>
    </mc:Choice>
    <mc:Fallback xmlns="">
      <p:transition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 Task for the next lecture (continued)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/>
              <a:t>I would like you to design a simple experiment which focusses on the Comparative Static propositions of the paper.</a:t>
            </a:r>
          </a:p>
          <a:p>
            <a:r>
              <a:rPr lang="en-GB" sz="1400" dirty="0"/>
              <a:t>The comparative static propositions are</a:t>
            </a:r>
          </a:p>
          <a:p>
            <a:r>
              <a:rPr lang="en-GB" sz="1400" spc="55" dirty="0">
                <a:cs typeface="Calibri"/>
              </a:rPr>
              <a:t>“Sampling time increases when (1) Cost </a:t>
            </a:r>
            <a:r>
              <a:rPr lang="en-GB" sz="1400" i="1" spc="55" dirty="0">
                <a:cs typeface="Calibri"/>
              </a:rPr>
              <a:t>c </a:t>
            </a:r>
            <a:r>
              <a:rPr lang="en-GB" sz="1400" spc="55" dirty="0">
                <a:cs typeface="Calibri"/>
              </a:rPr>
              <a:t>falls; (2) </a:t>
            </a:r>
            <a:r>
              <a:rPr lang="el-GR" sz="1400" i="1" spc="55" dirty="0">
                <a:cs typeface="Calibri"/>
              </a:rPr>
              <a:t>σ</a:t>
            </a:r>
            <a:r>
              <a:rPr lang="en-GB" sz="1400" spc="55" dirty="0">
                <a:cs typeface="Calibri"/>
              </a:rPr>
              <a:t> and </a:t>
            </a:r>
            <a:r>
              <a:rPr lang="el-GR" sz="1400" i="1" spc="55" dirty="0">
                <a:cs typeface="Calibri" panose="020F0502020204030204" pitchFamily="34" charset="0"/>
              </a:rPr>
              <a:t>α</a:t>
            </a:r>
            <a:r>
              <a:rPr lang="en-GB" sz="1400" spc="55" dirty="0">
                <a:cs typeface="Calibri" panose="020F0502020204030204" pitchFamily="34" charset="0"/>
              </a:rPr>
              <a:t> increase in such a way that </a:t>
            </a:r>
            <a:r>
              <a:rPr lang="el-GR" sz="1400" i="1" spc="55" dirty="0">
                <a:cs typeface="Calibri" panose="020F0502020204030204" pitchFamily="34" charset="0"/>
              </a:rPr>
              <a:t>α</a:t>
            </a:r>
            <a:r>
              <a:rPr lang="en-GB" sz="1400" i="1" spc="55" dirty="0">
                <a:cs typeface="Calibri" panose="020F0502020204030204" pitchFamily="34" charset="0"/>
              </a:rPr>
              <a:t>/</a:t>
            </a:r>
            <a:r>
              <a:rPr lang="el-GR" sz="1400" i="1" spc="55" dirty="0">
                <a:cs typeface="Calibri" panose="020F0502020204030204" pitchFamily="34" charset="0"/>
              </a:rPr>
              <a:t>σ</a:t>
            </a:r>
            <a:r>
              <a:rPr lang="en-GB" sz="1400" i="1" spc="55" baseline="30000" dirty="0">
                <a:cs typeface="Calibri" panose="020F0502020204030204" pitchFamily="34" charset="0"/>
              </a:rPr>
              <a:t>2</a:t>
            </a:r>
            <a:r>
              <a:rPr lang="en-GB" sz="1400" spc="55" dirty="0">
                <a:cs typeface="Calibri" panose="020F0502020204030204" pitchFamily="34" charset="0"/>
              </a:rPr>
              <a:t> is constant”</a:t>
            </a:r>
          </a:p>
          <a:p>
            <a:r>
              <a:rPr lang="en-GB" sz="1400" spc="55" dirty="0">
                <a:cs typeface="Calibri" panose="020F0502020204030204" pitchFamily="34" charset="0"/>
              </a:rPr>
              <a:t>(</a:t>
            </a:r>
            <a:r>
              <a:rPr lang="el-GR" sz="1400" i="1" spc="55" dirty="0">
                <a:cs typeface="Calibri" panose="020F0502020204030204" pitchFamily="34" charset="0"/>
              </a:rPr>
              <a:t>α</a:t>
            </a:r>
            <a:r>
              <a:rPr lang="en-GB" sz="1400" i="1" spc="55" dirty="0">
                <a:cs typeface="Calibri" panose="020F0502020204030204" pitchFamily="34" charset="0"/>
              </a:rPr>
              <a:t> </a:t>
            </a:r>
            <a:r>
              <a:rPr lang="en-GB" sz="1400" spc="55" dirty="0">
                <a:cs typeface="Calibri" panose="020F0502020204030204" pitchFamily="34" charset="0"/>
              </a:rPr>
              <a:t>is the drift in the Brownian Motion and </a:t>
            </a:r>
            <a:r>
              <a:rPr lang="el-GR" sz="1400" i="1" spc="55" dirty="0">
                <a:cs typeface="Calibri"/>
              </a:rPr>
              <a:t>σ</a:t>
            </a:r>
            <a:r>
              <a:rPr lang="en-GB" sz="1400" spc="55" dirty="0">
                <a:cs typeface="Calibri"/>
              </a:rPr>
              <a:t> is its dispersion; </a:t>
            </a:r>
            <a:r>
              <a:rPr lang="en-GB" sz="1400" i="1" spc="55" dirty="0">
                <a:cs typeface="Calibri"/>
              </a:rPr>
              <a:t>c </a:t>
            </a:r>
            <a:r>
              <a:rPr lang="en-GB" sz="1400" spc="55" dirty="0">
                <a:cs typeface="Calibri"/>
              </a:rPr>
              <a:t>is the cost of sampling)</a:t>
            </a:r>
            <a:endParaRPr lang="en-GB" sz="1400" dirty="0"/>
          </a:p>
          <a:p>
            <a:r>
              <a:rPr lang="en-GB" dirty="0"/>
              <a:t>[Do not worry, at this stage about fitting the model  and seeing if it fits better than other models.]</a:t>
            </a:r>
          </a:p>
          <a:p>
            <a:r>
              <a:rPr lang="en-GB" dirty="0"/>
              <a:t>Describe the problem that subjects will be asked to tackle, and how they will be rewarded.</a:t>
            </a:r>
          </a:p>
          <a:p>
            <a:r>
              <a:rPr lang="en-GB" dirty="0"/>
              <a:t>Pay particular attention to the number of treatments you will use, and the values of the key parameters* in the various treatments.</a:t>
            </a:r>
          </a:p>
          <a:p>
            <a:r>
              <a:rPr lang="en-GB" dirty="0"/>
              <a:t>Describe how you would analyse the data.</a:t>
            </a:r>
          </a:p>
          <a:p>
            <a:endParaRPr lang="en-GB" dirty="0"/>
          </a:p>
          <a:p>
            <a:r>
              <a:rPr lang="en-GB" sz="1600" dirty="0"/>
              <a:t>*(</a:t>
            </a:r>
            <a:r>
              <a:rPr lang="el-GR" sz="1600" i="1" dirty="0"/>
              <a:t>α</a:t>
            </a:r>
            <a:r>
              <a:rPr lang="en-GB" sz="1600" dirty="0"/>
              <a:t> and</a:t>
            </a:r>
            <a:r>
              <a:rPr lang="en-GB" sz="1600" i="1" dirty="0"/>
              <a:t> </a:t>
            </a:r>
            <a:r>
              <a:rPr lang="el-GR" sz="1600" i="1" dirty="0"/>
              <a:t>σ</a:t>
            </a:r>
            <a:r>
              <a:rPr lang="en-GB" sz="1600" i="1" dirty="0"/>
              <a:t>, </a:t>
            </a:r>
            <a:r>
              <a:rPr lang="en-GB" sz="1600" dirty="0"/>
              <a:t>the drift and spread of the Brownian Motion; and </a:t>
            </a:r>
            <a:r>
              <a:rPr lang="en-GB" sz="1600" i="1" dirty="0"/>
              <a:t>c,</a:t>
            </a:r>
            <a:r>
              <a:rPr lang="en-GB" sz="1600" dirty="0"/>
              <a:t> the sampling cost.)</a:t>
            </a:r>
          </a:p>
        </p:txBody>
      </p:sp>
    </p:spTree>
    <p:extLst>
      <p:ext uri="{BB962C8B-B14F-4D97-AF65-F5344CB8AC3E}">
        <p14:creationId xmlns:p14="http://schemas.microsoft.com/office/powerpoint/2010/main" val="168666269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p14:dur="10">
        <p15:prstTrans prst="peelOff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That is the end of Lecture 3.</a:t>
            </a:r>
          </a:p>
          <a:p>
            <a:endParaRPr lang="en-GB" dirty="0"/>
          </a:p>
          <a:p>
            <a:r>
              <a:rPr lang="en-GB" dirty="0"/>
              <a:t>As ever, I am happy to answer any questions.</a:t>
            </a:r>
          </a:p>
          <a:p>
            <a:r>
              <a:rPr lang="en-GB" dirty="0"/>
              <a:t>john.hey@york.ac.uk</a:t>
            </a:r>
          </a:p>
        </p:txBody>
      </p:sp>
    </p:spTree>
    <p:extLst>
      <p:ext uri="{BB962C8B-B14F-4D97-AF65-F5344CB8AC3E}">
        <p14:creationId xmlns:p14="http://schemas.microsoft.com/office/powerpoint/2010/main" val="413504771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p14:dur="10">
        <p15:prstTrans prst="peelOff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 pilot experiment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This describes a small trial of the experiment with the chosen parameters and problems.</a:t>
            </a:r>
          </a:p>
          <a:p>
            <a:endParaRPr lang="en-GB" dirty="0"/>
          </a:p>
          <a:p>
            <a:r>
              <a:rPr lang="en-GB" dirty="0"/>
              <a:t>It will give you some idea of the likely magnitude of the </a:t>
            </a:r>
            <a:r>
              <a:rPr lang="en-GB" i="1" dirty="0"/>
              <a:t>noise</a:t>
            </a:r>
            <a:r>
              <a:rPr lang="en-GB" dirty="0"/>
              <a:t> in your data. (See Lecture 5).</a:t>
            </a:r>
          </a:p>
          <a:p>
            <a:r>
              <a:rPr lang="en-GB" dirty="0"/>
              <a:t>It will help you choose a good set (and number) of problems.</a:t>
            </a:r>
          </a:p>
          <a:p>
            <a:r>
              <a:rPr lang="en-GB" dirty="0"/>
              <a:t>It will help you check your software.</a:t>
            </a:r>
          </a:p>
        </p:txBody>
      </p:sp>
    </p:spTree>
    <p:extLst>
      <p:ext uri="{BB962C8B-B14F-4D97-AF65-F5344CB8AC3E}">
        <p14:creationId xmlns:p14="http://schemas.microsoft.com/office/powerpoint/2010/main" val="397268025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p14:dur="10">
        <p15:prstTrans prst="peelOff"/>
      </p:transition>
    </mc:Choice>
    <mc:Fallback xmlns="">
      <p:transition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Treatments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 have not talked about treatments before, but treatments are crucial to the whole idea of </a:t>
            </a:r>
            <a:r>
              <a:rPr lang="en-GB" i="1" dirty="0"/>
              <a:t>control</a:t>
            </a:r>
            <a:r>
              <a:rPr lang="en-GB" dirty="0"/>
              <a:t>.</a:t>
            </a:r>
          </a:p>
          <a:p>
            <a:r>
              <a:rPr lang="en-GB" dirty="0"/>
              <a:t>Remember that experimental economics is about the investigation of  economic theories under controlled conditions (all things irrelevant to the theory are kept constant).</a:t>
            </a:r>
          </a:p>
          <a:p>
            <a:r>
              <a:rPr lang="en-GB" dirty="0"/>
              <a:t>Treatments are where the underlying parameters are fixed. </a:t>
            </a:r>
          </a:p>
          <a:p>
            <a:r>
              <a:rPr lang="en-GB" dirty="0"/>
              <a:t>Usually, different sessions have different treatments, but sometimes one may want two treatments in one session. (The difference is whether the analysis is to be within-subjects or between-subjects). </a:t>
            </a:r>
          </a:p>
          <a:p>
            <a:r>
              <a:rPr lang="en-GB" dirty="0"/>
              <a:t>If you decide to have several treatments in one session, you will need to decide the</a:t>
            </a:r>
            <a:r>
              <a:rPr lang="en-GB" i="1" dirty="0"/>
              <a:t> order </a:t>
            </a:r>
            <a:r>
              <a:rPr lang="en-GB" dirty="0"/>
              <a:t>of the treatments.</a:t>
            </a:r>
          </a:p>
        </p:txBody>
      </p:sp>
    </p:spTree>
    <p:extLst>
      <p:ext uri="{BB962C8B-B14F-4D97-AF65-F5344CB8AC3E}">
        <p14:creationId xmlns:p14="http://schemas.microsoft.com/office/powerpoint/2010/main" val="265238754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p14:dur="10">
        <p15:prstTrans prst="peelOff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Calibrating the experiment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This is probably the most important part of the design.</a:t>
            </a:r>
          </a:p>
          <a:p>
            <a:r>
              <a:rPr lang="en-GB" dirty="0"/>
              <a:t>You need to understand the theory you are examining.</a:t>
            </a:r>
          </a:p>
          <a:p>
            <a:r>
              <a:rPr lang="en-GB" dirty="0"/>
              <a:t>You need to </a:t>
            </a:r>
            <a:r>
              <a:rPr lang="en-GB" i="1" dirty="0"/>
              <a:t>calibrate the software </a:t>
            </a:r>
            <a:r>
              <a:rPr lang="en-GB" dirty="0"/>
              <a:t>so that it shows everything that the subjects need to see, and will work for the parameters you want to use.</a:t>
            </a:r>
          </a:p>
          <a:p>
            <a:r>
              <a:rPr lang="en-GB" dirty="0"/>
              <a:t>You need </a:t>
            </a:r>
            <a:r>
              <a:rPr lang="en-GB" i="1" dirty="0"/>
              <a:t>to check the question</a:t>
            </a:r>
            <a:r>
              <a:rPr lang="en-GB" dirty="0"/>
              <a:t>s that you are going to ask the subjects and check that the software will accept any answers that are reasonable.</a:t>
            </a:r>
          </a:p>
          <a:p>
            <a:r>
              <a:rPr lang="en-GB" dirty="0"/>
              <a:t>You need to </a:t>
            </a:r>
            <a:r>
              <a:rPr lang="en-GB" i="1" dirty="0"/>
              <a:t>select values for the parameters </a:t>
            </a:r>
            <a:r>
              <a:rPr lang="en-GB" dirty="0"/>
              <a:t>you want to use.</a:t>
            </a:r>
          </a:p>
          <a:p>
            <a:r>
              <a:rPr lang="en-GB" dirty="0"/>
              <a:t>You need </a:t>
            </a:r>
            <a:r>
              <a:rPr lang="en-GB" i="1" dirty="0"/>
              <a:t>to choose the problems </a:t>
            </a:r>
            <a:r>
              <a:rPr lang="en-GB" dirty="0"/>
              <a:t>you are going to propose to your subjects.</a:t>
            </a:r>
          </a:p>
          <a:p>
            <a:r>
              <a:rPr lang="en-GB" dirty="0"/>
              <a:t>Separate the parameters that you want to leave fixed throughout the experiment/treatment from those that you will want to change.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997603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p14:dur="10">
        <p15:prstTrans prst="peelOff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Choosing the problems, the number of them, and the number of subjects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subject’s decision on each problem is one data point/one observation.</a:t>
            </a:r>
          </a:p>
          <a:p>
            <a:r>
              <a:rPr lang="en-GB" dirty="0"/>
              <a:t>Let </a:t>
            </a:r>
            <a:r>
              <a:rPr lang="en-GB" i="1" dirty="0"/>
              <a:t>n </a:t>
            </a:r>
            <a:r>
              <a:rPr lang="en-GB" dirty="0"/>
              <a:t>denote the number of problems you give each subject and </a:t>
            </a:r>
            <a:r>
              <a:rPr lang="en-GB" i="1" dirty="0"/>
              <a:t>m </a:t>
            </a:r>
            <a:r>
              <a:rPr lang="en-GB" dirty="0"/>
              <a:t>the number of subjects.</a:t>
            </a:r>
          </a:p>
          <a:p>
            <a:r>
              <a:rPr lang="en-GB" dirty="0"/>
              <a:t>If you are going to do your data analysis </a:t>
            </a:r>
            <a:r>
              <a:rPr lang="en-GB" i="1" dirty="0"/>
              <a:t>across subjects</a:t>
            </a:r>
            <a:r>
              <a:rPr lang="en-GB" dirty="0"/>
              <a:t> then </a:t>
            </a:r>
            <a:r>
              <a:rPr lang="en-GB" i="1" dirty="0" err="1"/>
              <a:t>mn</a:t>
            </a:r>
            <a:r>
              <a:rPr lang="en-GB" i="1" dirty="0"/>
              <a:t> </a:t>
            </a:r>
            <a:r>
              <a:rPr lang="en-GB" dirty="0"/>
              <a:t>is the number of observations that you will have.</a:t>
            </a:r>
          </a:p>
          <a:p>
            <a:r>
              <a:rPr lang="en-GB" dirty="0"/>
              <a:t>If you are going to do your data analysis </a:t>
            </a:r>
            <a:r>
              <a:rPr lang="en-GB" i="1" dirty="0"/>
              <a:t>subject by subject</a:t>
            </a:r>
            <a:r>
              <a:rPr lang="en-GB" dirty="0"/>
              <a:t> then </a:t>
            </a:r>
            <a:r>
              <a:rPr lang="en-GB" i="1" dirty="0"/>
              <a:t>n </a:t>
            </a:r>
            <a:r>
              <a:rPr lang="en-GB" dirty="0"/>
              <a:t>is the number of observations per subject that you will have.</a:t>
            </a:r>
          </a:p>
          <a:p>
            <a:r>
              <a:rPr lang="en-GB" dirty="0"/>
              <a:t>I recommend that you anticipate (whether you have enough observations) by running extensive simulations on your proposed problem set before you run your experiment.</a:t>
            </a:r>
          </a:p>
        </p:txBody>
      </p:sp>
    </p:spTree>
    <p:extLst>
      <p:ext uri="{BB962C8B-B14F-4D97-AF65-F5344CB8AC3E}">
        <p14:creationId xmlns:p14="http://schemas.microsoft.com/office/powerpoint/2010/main" val="124340744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p14:dur="10">
        <p15:prstTrans prst="peelOff"/>
      </p:transition>
    </mc:Choice>
    <mc:Fallback xmlns="">
      <p:transition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Pre-experiment simulations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You should simulate some possible decisions from your experiment before you run it.</a:t>
            </a:r>
          </a:p>
          <a:p>
            <a:r>
              <a:rPr lang="en-GB" dirty="0"/>
              <a:t>Take your problem set and your assumed stochastic specification (as discussed in Lecture 5) and randomly simulate several sets of responses with given parameters.</a:t>
            </a:r>
          </a:p>
          <a:p>
            <a:r>
              <a:rPr lang="en-GB" dirty="0"/>
              <a:t>For each set, estimate the parameters of your model (as discussed in Lecture 5). </a:t>
            </a:r>
            <a:r>
              <a:rPr lang="en-GB" i="1" dirty="0"/>
              <a:t>Use the several sets to see if you get significance where you should, and non-significance where you should not.</a:t>
            </a:r>
          </a:p>
          <a:p>
            <a:r>
              <a:rPr lang="en-GB" dirty="0"/>
              <a:t>Clearly this will depend (mainly) on the magnitude of the noise (the variance of the stochastic term – see Lecture 5), but also on the other parameters and upon the problem set.</a:t>
            </a:r>
          </a:p>
          <a:p>
            <a:r>
              <a:rPr lang="en-GB" dirty="0"/>
              <a:t>Keep on trying problem sets until you get significance where you should.</a:t>
            </a:r>
          </a:p>
          <a:p>
            <a:r>
              <a:rPr lang="en-GB" sz="1600" dirty="0"/>
              <a:t>(This will work unless your noise assumption is wrong. You should try a pilot experiment to get some idea of the magnitude of the noise.)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983065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p14:dur="10">
        <p15:prstTrans prst="peelOff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Instructions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These are crucial.</a:t>
            </a:r>
          </a:p>
          <a:p>
            <a:r>
              <a:rPr lang="en-GB" dirty="0"/>
              <a:t>These need to be carefully written and checked by an ‘outsider’.</a:t>
            </a:r>
          </a:p>
          <a:p>
            <a:r>
              <a:rPr lang="en-GB" dirty="0"/>
              <a:t>It is important that the subjects understand them completely.</a:t>
            </a:r>
          </a:p>
          <a:p>
            <a:r>
              <a:rPr lang="en-GB" dirty="0"/>
              <a:t>You might give them written instructions (which are read out loud by an experimenter).</a:t>
            </a:r>
          </a:p>
          <a:p>
            <a:r>
              <a:rPr lang="en-GB" dirty="0"/>
              <a:t>You might prepare a Panopto presentation on all subjects’ screens or on a large screen that all can see.</a:t>
            </a:r>
          </a:p>
          <a:p>
            <a:r>
              <a:rPr lang="en-GB" dirty="0"/>
              <a:t>You might include some test questions in the experimental software that they have to answer correctly before proceeding to the experiment.</a:t>
            </a:r>
          </a:p>
        </p:txBody>
      </p:sp>
    </p:spTree>
    <p:extLst>
      <p:ext uri="{BB962C8B-B14F-4D97-AF65-F5344CB8AC3E}">
        <p14:creationId xmlns:p14="http://schemas.microsoft.com/office/powerpoint/2010/main" val="21521341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p14:dur="10">
        <p15:prstTrans prst="peelOff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Incentives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Central to Experiments in Economics are incentives.</a:t>
            </a:r>
          </a:p>
          <a:p>
            <a:r>
              <a:rPr lang="en-GB" dirty="0"/>
              <a:t>Most economic journals will not consider for publication an experiment without incentives.</a:t>
            </a:r>
          </a:p>
          <a:p>
            <a:r>
              <a:rPr lang="en-GB" dirty="0"/>
              <a:t>This is in stark contrast to psychology journals which are much more lax on incentives.</a:t>
            </a:r>
          </a:p>
          <a:p>
            <a:r>
              <a:rPr lang="en-GB" dirty="0"/>
              <a:t>Almost always the incentive is money. (Some psychologists use exam marks – we consider that to be unethical.</a:t>
            </a:r>
          </a:p>
          <a:p>
            <a:r>
              <a:rPr lang="en-GB" dirty="0"/>
              <a:t>You should make it abundantly clear from the start how they will be paid.</a:t>
            </a:r>
          </a:p>
          <a:p>
            <a:r>
              <a:rPr lang="en-GB" b="1" i="1" dirty="0"/>
              <a:t>You should relate their payment to the outcome of their decisions (in line with the theory you are investigating).</a:t>
            </a:r>
          </a:p>
        </p:txBody>
      </p:sp>
    </p:spTree>
    <p:extLst>
      <p:ext uri="{BB962C8B-B14F-4D97-AF65-F5344CB8AC3E}">
        <p14:creationId xmlns:p14="http://schemas.microsoft.com/office/powerpoint/2010/main" val="39217346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p14:dur="10">
        <p15:prstTrans prst="peelOff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13627</TotalTime>
  <Words>2129</Words>
  <Application>Microsoft Office PowerPoint</Application>
  <PresentationFormat>Widescreen</PresentationFormat>
  <Paragraphs>155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Trebuchet MS</vt:lpstr>
      <vt:lpstr>Wingdings 3</vt:lpstr>
      <vt:lpstr>Facet</vt:lpstr>
      <vt:lpstr>Experimental Economics  Lecture 3</vt:lpstr>
      <vt:lpstr>Calibration</vt:lpstr>
      <vt:lpstr>A pilot experiment</vt:lpstr>
      <vt:lpstr>Treatments</vt:lpstr>
      <vt:lpstr>Calibrating the experiment</vt:lpstr>
      <vt:lpstr>Choosing the problems, the number of them, and the number of subjects</vt:lpstr>
      <vt:lpstr>Pre-experiment simulations</vt:lpstr>
      <vt:lpstr>Instructions</vt:lpstr>
      <vt:lpstr>Incentives</vt:lpstr>
      <vt:lpstr>Payments</vt:lpstr>
      <vt:lpstr>An example of good calibration</vt:lpstr>
      <vt:lpstr>Comparative Statics 1</vt:lpstr>
      <vt:lpstr>Comparative Statics 2</vt:lpstr>
      <vt:lpstr>Regression results</vt:lpstr>
      <vt:lpstr>An example of bad calibration  Taken from an experiment of mine with Konstantinos Georgalos and Martin Forster</vt:lpstr>
      <vt:lpstr>Theory</vt:lpstr>
      <vt:lpstr>What we did wrong</vt:lpstr>
      <vt:lpstr>The task for today</vt:lpstr>
      <vt:lpstr>Address the following points  Some of which you won’t be able to address until later in the course</vt:lpstr>
      <vt:lpstr>A Task for the next lecture</vt:lpstr>
      <vt:lpstr>A Task for the next lecture (continued)</vt:lpstr>
      <vt:lpstr>PowerPoint Presentation</vt:lpstr>
    </vt:vector>
  </TitlesOfParts>
  <Company>University of York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Hey</dc:creator>
  <cp:lastModifiedBy>John Hey</cp:lastModifiedBy>
  <cp:revision>55</cp:revision>
  <dcterms:created xsi:type="dcterms:W3CDTF">2020-09-12T12:48:19Z</dcterms:created>
  <dcterms:modified xsi:type="dcterms:W3CDTF">2023-10-13T15:33:24Z</dcterms:modified>
</cp:coreProperties>
</file>